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30279975" cy="42808525"/>
  <p:notesSz cx="6881813" cy="10002838"/>
  <p:defaultTextStyle>
    <a:defPPr>
      <a:defRPr lang="en-US"/>
    </a:defPPr>
    <a:lvl1pPr marL="0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804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613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417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221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030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6834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4639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2447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6E7F"/>
    <a:srgbClr val="604A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504" y="481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ana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ana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6"/>
  <c:chart>
    <c:plotArea>
      <c:layout/>
      <c:barChart>
        <c:barDir val="col"/>
        <c:grouping val="clustered"/>
        <c:ser>
          <c:idx val="0"/>
          <c:order val="0"/>
          <c:dLbls>
            <c:dLblPos val="inEnd"/>
            <c:showVal val="1"/>
          </c:dLbls>
          <c:cat>
            <c:strRef>
              <c:f>Sheet1!$I$1:$I$9</c:f>
              <c:strCache>
                <c:ptCount val="9"/>
                <c:pt idx="0">
                  <c:v>femur 1</c:v>
                </c:pt>
                <c:pt idx="1">
                  <c:v>femur 2</c:v>
                </c:pt>
                <c:pt idx="2">
                  <c:v>femur 3</c:v>
                </c:pt>
                <c:pt idx="3">
                  <c:v>L4 1</c:v>
                </c:pt>
                <c:pt idx="4">
                  <c:v>L4 2</c:v>
                </c:pt>
                <c:pt idx="5">
                  <c:v>L4 3</c:v>
                </c:pt>
                <c:pt idx="6">
                  <c:v>mandible 1</c:v>
                </c:pt>
                <c:pt idx="7">
                  <c:v>mandible 2</c:v>
                </c:pt>
                <c:pt idx="8">
                  <c:v>mandible 3</c:v>
                </c:pt>
              </c:strCache>
            </c:strRef>
          </c:cat>
          <c:val>
            <c:numRef>
              <c:f>Sheet1!$J$1:$J$9</c:f>
              <c:numCache>
                <c:formatCode>General</c:formatCode>
                <c:ptCount val="9"/>
                <c:pt idx="0">
                  <c:v>3.7</c:v>
                </c:pt>
                <c:pt idx="1">
                  <c:v>4</c:v>
                </c:pt>
                <c:pt idx="2">
                  <c:v>3.7</c:v>
                </c:pt>
                <c:pt idx="3">
                  <c:v>5.5</c:v>
                </c:pt>
                <c:pt idx="4">
                  <c:v>4.5</c:v>
                </c:pt>
                <c:pt idx="5">
                  <c:v>4.2</c:v>
                </c:pt>
                <c:pt idx="6">
                  <c:v>4</c:v>
                </c:pt>
                <c:pt idx="7">
                  <c:v>4.5</c:v>
                </c:pt>
                <c:pt idx="8">
                  <c:v>3.6</c:v>
                </c:pt>
              </c:numCache>
            </c:numRef>
          </c:val>
        </c:ser>
        <c:dLbls>
          <c:showVal val="1"/>
        </c:dLbls>
        <c:axId val="67611648"/>
        <c:axId val="67699456"/>
      </c:barChart>
      <c:catAx>
        <c:axId val="67611648"/>
        <c:scaling>
          <c:orientation val="minMax"/>
        </c:scaling>
        <c:axPos val="b"/>
        <c:tickLblPos val="nextTo"/>
        <c:crossAx val="67699456"/>
        <c:crosses val="autoZero"/>
        <c:auto val="1"/>
        <c:lblAlgn val="ctr"/>
        <c:lblOffset val="100"/>
      </c:catAx>
      <c:valAx>
        <c:axId val="67699456"/>
        <c:scaling>
          <c:orientation val="minMax"/>
          <c:max val="10"/>
          <c:min val="3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P/C</a:t>
                </a:r>
              </a:p>
            </c:rich>
          </c:tx>
          <c:layout/>
        </c:title>
        <c:numFmt formatCode="General" sourceLinked="1"/>
        <c:tickLblPos val="nextTo"/>
        <c:crossAx val="676116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"/>
  <c:chart>
    <c:autoTitleDeleted val="1"/>
    <c:plotArea>
      <c:layout/>
      <c:barChart>
        <c:barDir val="col"/>
        <c:grouping val="clustered"/>
        <c:ser>
          <c:idx val="0"/>
          <c:order val="0"/>
          <c:dLbls>
            <c:dLblPos val="inEnd"/>
            <c:showVal val="1"/>
          </c:dLbls>
          <c:cat>
            <c:strRef>
              <c:f>Sheet1!$A$1:$A$4</c:f>
              <c:strCache>
                <c:ptCount val="4"/>
                <c:pt idx="0">
                  <c:v>Suplacu</c:v>
                </c:pt>
                <c:pt idx="1">
                  <c:v>Control 1</c:v>
                </c:pt>
                <c:pt idx="2">
                  <c:v>Control 2</c:v>
                </c:pt>
                <c:pt idx="3">
                  <c:v>Control 3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3.8</c:v>
                </c:pt>
                <c:pt idx="1">
                  <c:v>9.09</c:v>
                </c:pt>
                <c:pt idx="2">
                  <c:v>5.88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axId val="67735936"/>
        <c:axId val="67737472"/>
      </c:barChart>
      <c:catAx>
        <c:axId val="67735936"/>
        <c:scaling>
          <c:orientation val="minMax"/>
        </c:scaling>
        <c:axPos val="b"/>
        <c:majorTickMark val="none"/>
        <c:tickLblPos val="nextTo"/>
        <c:crossAx val="67737472"/>
        <c:crosses val="autoZero"/>
        <c:auto val="1"/>
        <c:lblAlgn val="ctr"/>
        <c:lblOffset val="100"/>
      </c:catAx>
      <c:valAx>
        <c:axId val="67737472"/>
        <c:scaling>
          <c:orientation val="minMax"/>
          <c:min val="3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P/C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773593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10CF99E-924F-4DB6-894C-46DE48549905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495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402DF0A-5AE2-4AA7-AEA1-05199C73A6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804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5613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3417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1221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9030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6834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4639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2447" algn="l" defTabSz="4175613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DF0A-5AE2-4AA7-AEA1-05199C73A61E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208B-EDAA-4EC8-A175-9E303C2221B8}" type="datetimeFigureOut">
              <a:rPr lang="en-US" smtClean="0"/>
              <a:pPr/>
              <a:t>2/11/2014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9B4B-CB65-4B43-81CB-8B8E6319155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chart" Target="../charts/chart2.xml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3891" y="2330316"/>
            <a:ext cx="27251978" cy="7134754"/>
          </a:xfrm>
        </p:spPr>
        <p:txBody>
          <a:bodyPr>
            <a:normAutofit fontScale="90000"/>
          </a:bodyPr>
          <a:lstStyle/>
          <a:p>
            <a:r>
              <a:rPr lang="en-GB" sz="10700" b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Neolithic diabetes?</a:t>
            </a:r>
            <a:br>
              <a:rPr lang="en-GB" sz="10700" b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</a:br>
            <a:r>
              <a:rPr lang="en-GB" sz="10700" b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Tentative </a:t>
            </a:r>
            <a:r>
              <a:rPr lang="en-GB" sz="10700" b="1" dirty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interdisciplinary diagnosis</a:t>
            </a:r>
            <a:r>
              <a:rPr lang="en-GB" sz="10700" b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>.</a:t>
            </a:r>
            <a:br>
              <a:rPr lang="en-GB" sz="10700" b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</a:br>
            <a:r>
              <a:rPr lang="ro-RO" sz="4000" b="1" dirty="0" smtClean="0">
                <a:latin typeface="Garamond" pitchFamily="18" charset="0"/>
              </a:rPr>
              <a:t> </a:t>
            </a:r>
            <a:r>
              <a:rPr lang="ro-RO" sz="11500" b="1" dirty="0" smtClean="0">
                <a:latin typeface="Garamond" pitchFamily="18" charset="0"/>
              </a:rPr>
              <a:t/>
            </a:r>
            <a:br>
              <a:rPr lang="ro-RO" sz="11500" b="1" dirty="0" smtClean="0">
                <a:latin typeface="Garamond" pitchFamily="18" charset="0"/>
              </a:rPr>
            </a:br>
            <a:r>
              <a:rPr lang="en-US" sz="6700" b="1" u="sng" dirty="0" smtClean="0">
                <a:latin typeface="Garamond" pitchFamily="18" charset="0"/>
              </a:rPr>
              <a:t> </a:t>
            </a:r>
            <a:r>
              <a:rPr lang="en-US" sz="6700" b="1" u="sng" dirty="0">
                <a:latin typeface="Garamond" pitchFamily="18" charset="0"/>
              </a:rPr>
              <a:t>Ioana </a:t>
            </a:r>
            <a:r>
              <a:rPr lang="en-US" sz="6700" b="1" u="sng" dirty="0" smtClean="0">
                <a:latin typeface="Garamond" pitchFamily="18" charset="0"/>
              </a:rPr>
              <a:t>Mihalache</a:t>
            </a:r>
            <a:r>
              <a:rPr lang="en-US" sz="6700" b="1" baseline="30000" dirty="0" smtClean="0">
                <a:latin typeface="Garamond" pitchFamily="18" charset="0"/>
              </a:rPr>
              <a:t>1,2</a:t>
            </a:r>
            <a:r>
              <a:rPr lang="en-US" sz="6700" b="1" dirty="0" smtClean="0">
                <a:latin typeface="Garamond" pitchFamily="18" charset="0"/>
              </a:rPr>
              <a:t>, </a:t>
            </a:r>
            <a:r>
              <a:rPr lang="en-US" sz="6700" b="1" dirty="0">
                <a:latin typeface="Garamond" pitchFamily="18" charset="0"/>
              </a:rPr>
              <a:t>Claudia Radu</a:t>
            </a:r>
            <a:r>
              <a:rPr lang="en-US" sz="6700" b="1" baseline="30000" dirty="0">
                <a:latin typeface="Garamond" pitchFamily="18" charset="0"/>
              </a:rPr>
              <a:t>1</a:t>
            </a:r>
            <a:r>
              <a:rPr lang="it-IT" sz="6700" b="1" dirty="0" smtClean="0">
                <a:latin typeface="Garamond" pitchFamily="18" charset="0"/>
              </a:rPr>
              <a:t>, </a:t>
            </a:r>
            <a:r>
              <a:rPr lang="it-IT" sz="6700" b="1" dirty="0">
                <a:latin typeface="Garamond" pitchFamily="18" charset="0"/>
              </a:rPr>
              <a:t>Beatrice </a:t>
            </a:r>
            <a:r>
              <a:rPr lang="it-IT" sz="6700" b="1" dirty="0" smtClean="0">
                <a:latin typeface="Garamond" pitchFamily="18" charset="0"/>
              </a:rPr>
              <a:t>Kelemen</a:t>
            </a:r>
            <a:r>
              <a:rPr lang="en-US" sz="6700" b="1" baseline="30000" dirty="0" smtClean="0">
                <a:latin typeface="Garamond" pitchFamily="18" charset="0"/>
              </a:rPr>
              <a:t>1,2</a:t>
            </a:r>
            <a:r>
              <a:rPr lang="it-IT" sz="6700" b="1" dirty="0">
                <a:latin typeface="Garamond" pitchFamily="18" charset="0"/>
              </a:rPr>
              <a:t/>
            </a:r>
            <a:br>
              <a:rPr lang="it-IT" sz="6700" b="1" dirty="0">
                <a:latin typeface="Garamond" pitchFamily="18" charset="0"/>
              </a:rPr>
            </a:br>
            <a:r>
              <a:rPr lang="en-GB" sz="4000" dirty="0" smtClean="0">
                <a:latin typeface="Garamond" pitchFamily="18" charset="0"/>
              </a:rPr>
              <a:t>1. </a:t>
            </a:r>
            <a:r>
              <a:rPr lang="en-GB" sz="4000" dirty="0">
                <a:latin typeface="Garamond" pitchFamily="18" charset="0"/>
              </a:rPr>
              <a:t>Bioarchaeology Laboratory, Molecular Biology Center, Interdisciplinary Research Institute on</a:t>
            </a:r>
            <a:br>
              <a:rPr lang="en-GB" sz="4000" dirty="0">
                <a:latin typeface="Garamond" pitchFamily="18" charset="0"/>
              </a:rPr>
            </a:br>
            <a:r>
              <a:rPr lang="it-IT" sz="4000" dirty="0">
                <a:latin typeface="Garamond" pitchFamily="18" charset="0"/>
              </a:rPr>
              <a:t>Bio &amp; Nano Sciences, Babeș-Bolyai University, Cluj-Napoca, </a:t>
            </a:r>
            <a:r>
              <a:rPr lang="it-IT" sz="4000" dirty="0" smtClean="0">
                <a:latin typeface="Garamond" pitchFamily="18" charset="0"/>
              </a:rPr>
              <a:t>Romania</a:t>
            </a:r>
            <a:br>
              <a:rPr lang="it-IT" sz="4000" dirty="0" smtClean="0">
                <a:latin typeface="Garamond" pitchFamily="18" charset="0"/>
              </a:rPr>
            </a:br>
            <a:r>
              <a:rPr lang="it-IT" sz="4000" dirty="0" smtClean="0">
                <a:latin typeface="Garamond" pitchFamily="18" charset="0"/>
              </a:rPr>
              <a:t>2. Faculty of Biology and Geology, Babe</a:t>
            </a:r>
            <a:r>
              <a:rPr lang="ro-RO" sz="4000" dirty="0" smtClean="0">
                <a:latin typeface="Garamond" pitchFamily="18" charset="0"/>
              </a:rPr>
              <a:t>ș-Bolyai University, Cluj Napoca, Romania</a:t>
            </a:r>
            <a:endParaRPr lang="en-GB" sz="4000" b="1" dirty="0">
              <a:latin typeface="Garamond" pitchFamily="18" charset="0"/>
            </a:endParaRPr>
          </a:p>
        </p:txBody>
      </p:sp>
      <p:pic>
        <p:nvPicPr>
          <p:cNvPr id="11" name="Picture 10" descr="imageedit_4_36952776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695" y="164696"/>
            <a:ext cx="2708912" cy="28800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030982" y="9474116"/>
            <a:ext cx="28218010" cy="14153761"/>
            <a:chOff x="1923957" y="9474116"/>
            <a:chExt cx="28218010" cy="14153761"/>
          </a:xfrm>
        </p:grpSpPr>
        <p:sp>
          <p:nvSpPr>
            <p:cNvPr id="13" name="TextBox 12"/>
            <p:cNvSpPr txBox="1"/>
            <p:nvPr/>
          </p:nvSpPr>
          <p:spPr>
            <a:xfrm>
              <a:off x="1923957" y="9474116"/>
              <a:ext cx="9929882" cy="5355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5400" u="sng" dirty="0" smtClean="0"/>
                <a:t>Archaeological context</a:t>
              </a:r>
              <a:endParaRPr lang="ro-RO" sz="5400" u="sng" dirty="0" smtClean="0"/>
            </a:p>
            <a:p>
              <a:endParaRPr lang="ro-RO" sz="3200" dirty="0" smtClean="0"/>
            </a:p>
            <a:p>
              <a:pPr algn="just"/>
              <a:r>
                <a:rPr lang="en-GB" sz="3200" dirty="0"/>
                <a:t>One skeleton from the Suplacu de </a:t>
              </a:r>
              <a:r>
                <a:rPr lang="en-GB" sz="3200" dirty="0" smtClean="0"/>
                <a:t>Barcău</a:t>
              </a:r>
              <a:r>
                <a:rPr lang="ro-RO" sz="3200" dirty="0" smtClean="0"/>
                <a:t> </a:t>
              </a:r>
              <a:r>
                <a:rPr lang="en-GB" sz="3200" dirty="0" smtClean="0"/>
                <a:t>archaeological </a:t>
              </a:r>
              <a:r>
                <a:rPr lang="en-GB" sz="3200" dirty="0"/>
                <a:t>site </a:t>
              </a:r>
              <a:r>
                <a:rPr lang="en-GB" sz="3200" dirty="0" smtClean="0"/>
                <a:t>displays</a:t>
              </a:r>
              <a:r>
                <a:rPr lang="ro-RO" sz="3200" dirty="0" smtClean="0"/>
                <a:t> </a:t>
              </a:r>
              <a:r>
                <a:rPr lang="en-GB" sz="3200" dirty="0" smtClean="0"/>
                <a:t>osteopathological </a:t>
              </a:r>
              <a:r>
                <a:rPr lang="en-GB" sz="3200" dirty="0"/>
                <a:t>changes that indicate diabetes. The skeletal remains </a:t>
              </a:r>
              <a:r>
                <a:rPr lang="en-GB" sz="3200" dirty="0" smtClean="0"/>
                <a:t>were radiocarbon</a:t>
              </a:r>
              <a:r>
                <a:rPr lang="ro-RO" sz="3200" dirty="0" smtClean="0"/>
                <a:t> </a:t>
              </a:r>
              <a:r>
                <a:rPr lang="en-GB" sz="3200" dirty="0" smtClean="0"/>
                <a:t>dated </a:t>
              </a:r>
              <a:r>
                <a:rPr lang="en-GB" sz="3200" dirty="0"/>
                <a:t>to the </a:t>
              </a:r>
              <a:r>
                <a:rPr lang="en-GB" sz="3200" b="1" u="sng" dirty="0">
                  <a:solidFill>
                    <a:schemeClr val="accent4">
                      <a:lumMod val="50000"/>
                    </a:schemeClr>
                  </a:solidFill>
                </a:rPr>
                <a:t>Neolithic period (3970-3910 B.C</a:t>
              </a:r>
              <a:r>
                <a:rPr lang="en-GB" sz="3200" b="1" u="sng" dirty="0" smtClean="0">
                  <a:solidFill>
                    <a:schemeClr val="accent4">
                      <a:lumMod val="50000"/>
                    </a:schemeClr>
                  </a:solidFill>
                </a:rPr>
                <a:t>.)</a:t>
              </a:r>
              <a:r>
                <a:rPr lang="ro-RO" sz="3200" dirty="0" smtClean="0"/>
                <a:t>. </a:t>
              </a:r>
              <a:r>
                <a:rPr lang="en-US" sz="3200" dirty="0"/>
                <a:t>The Neolithic period was characterized by </a:t>
              </a:r>
              <a:r>
                <a:rPr lang="en-US" sz="3200" dirty="0" smtClean="0"/>
                <a:t>the transformation </a:t>
              </a:r>
              <a:r>
                <a:rPr lang="en-US" sz="3200" dirty="0"/>
                <a:t>of human societies from being hunter-gatherer based to agriculture based.  We believe the presence of diabetes in this population is related to the lifestyle and diet changes</a:t>
              </a:r>
              <a:r>
                <a:rPr lang="en-US" sz="3200" dirty="0" smtClean="0"/>
                <a:t>.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25409" y="9474116"/>
              <a:ext cx="1585923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u="sng" dirty="0" smtClean="0"/>
                <a:t>Physical Anthropology</a:t>
              </a:r>
              <a:r>
                <a:rPr lang="ro-RO" sz="5400" u="sng" dirty="0" smtClean="0"/>
                <a:t> Analysis</a:t>
              </a:r>
            </a:p>
            <a:p>
              <a:endParaRPr lang="ro-RO" sz="4000" dirty="0"/>
            </a:p>
            <a:p>
              <a:r>
                <a:rPr lang="ro-RO" sz="3200" b="1" dirty="0" smtClean="0"/>
                <a:t>Pathology</a:t>
              </a:r>
              <a:endParaRPr lang="en-GB" sz="3200" b="1" dirty="0" smtClean="0"/>
            </a:p>
            <a:p>
              <a:endParaRPr lang="en-GB" sz="3200" i="1" dirty="0" smtClean="0"/>
            </a:p>
            <a:p>
              <a:endParaRPr lang="en-GB" sz="3200" dirty="0" smtClean="0"/>
            </a:p>
            <a:p>
              <a:endParaRPr lang="en-GB" sz="32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55291" y="9616992"/>
              <a:ext cx="7286676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0" dirty="0" smtClean="0"/>
                <a:t>Age at death: 33-45 years.</a:t>
              </a:r>
            </a:p>
            <a:p>
              <a:r>
                <a:rPr lang="ro-RO" sz="3200" dirty="0" smtClean="0"/>
                <a:t>Sex: Male.</a:t>
              </a:r>
            </a:p>
            <a:p>
              <a:r>
                <a:rPr lang="ro-RO" sz="3200" dirty="0" smtClean="0"/>
                <a:t>Height: 158-165 cm.</a:t>
              </a:r>
            </a:p>
            <a:p>
              <a:endParaRPr lang="en-GB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066833" y="15189156"/>
              <a:ext cx="9751878" cy="7892346"/>
              <a:chOff x="2138271" y="14831966"/>
              <a:chExt cx="9751878" cy="789234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27944" t="33062" r="38831" b="23307"/>
              <a:stretch>
                <a:fillRect/>
              </a:stretch>
            </p:blipFill>
            <p:spPr bwMode="auto">
              <a:xfrm>
                <a:off x="2138271" y="14831966"/>
                <a:ext cx="9751878" cy="72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209709" y="22047204"/>
                <a:ext cx="964413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2400" dirty="0" smtClean="0"/>
                  <a:t>Fig. 1. Geographic localtion of Suplacu de Barcău archaeological site.</a:t>
                </a:r>
                <a:r>
                  <a:rPr lang="en-GB" sz="2400" dirty="0" smtClean="0"/>
                  <a:t> </a:t>
                </a:r>
                <a:r>
                  <a:rPr lang="en-GB" sz="1400" dirty="0" smtClean="0"/>
                  <a:t>(https://maps.google.ro/)</a:t>
                </a:r>
                <a:endParaRPr lang="en-GB" sz="2400" dirty="0"/>
              </a:p>
            </p:txBody>
          </p:sp>
        </p:grpSp>
        <p:pic>
          <p:nvPicPr>
            <p:cNvPr id="19" name="Picture 18" descr="_DSC0307.jpg"/>
            <p:cNvPicPr>
              <a:picLocks noChangeAspect="1"/>
            </p:cNvPicPr>
            <p:nvPr/>
          </p:nvPicPr>
          <p:blipFill>
            <a:blip r:embed="rId5" cstate="print"/>
            <a:srcRect b="6450"/>
            <a:stretch>
              <a:fillRect/>
            </a:stretch>
          </p:blipFill>
          <p:spPr>
            <a:xfrm>
              <a:off x="12925409" y="11474380"/>
              <a:ext cx="4729276" cy="48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12853971" y="16332164"/>
              <a:ext cx="5357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dirty="0" smtClean="0"/>
                <a:t>Fig.2. </a:t>
              </a:r>
              <a:r>
                <a:rPr lang="en-GB" sz="2400" dirty="0" smtClean="0"/>
                <a:t>Caries, </a:t>
              </a:r>
              <a:r>
                <a:rPr lang="en-GB" sz="2400" i="1" dirty="0" smtClean="0"/>
                <a:t>ante mortem</a:t>
              </a:r>
              <a:r>
                <a:rPr lang="en-GB" sz="2400" dirty="0" smtClean="0"/>
                <a:t> tooth loss</a:t>
              </a:r>
            </a:p>
            <a:p>
              <a:endParaRPr lang="en-GB" sz="2400" dirty="0"/>
            </a:p>
          </p:txBody>
        </p:sp>
        <p:pic>
          <p:nvPicPr>
            <p:cNvPr id="23" name="Picture 22" descr="_DSC0280.JPG"/>
            <p:cNvPicPr>
              <a:picLocks noChangeAspect="1"/>
            </p:cNvPicPr>
            <p:nvPr/>
          </p:nvPicPr>
          <p:blipFill>
            <a:blip r:embed="rId6" cstate="print"/>
            <a:srcRect l="30135" t="24483" b="12198"/>
            <a:stretch>
              <a:fillRect/>
            </a:stretch>
          </p:blipFill>
          <p:spPr>
            <a:xfrm>
              <a:off x="25849073" y="16903668"/>
              <a:ext cx="3935704" cy="51435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25855687" y="22047204"/>
              <a:ext cx="39290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dirty="0" smtClean="0"/>
                <a:t>Fig.7.</a:t>
              </a:r>
              <a:r>
                <a:rPr lang="en-GB" sz="2400" dirty="0" smtClean="0"/>
                <a:t> Degenerative joint disease</a:t>
              </a:r>
            </a:p>
            <a:p>
              <a:r>
                <a:rPr lang="ro-RO" sz="2400" dirty="0" smtClean="0"/>
                <a:t> </a:t>
              </a:r>
              <a:endParaRPr lang="en-GB" sz="2400" dirty="0"/>
            </a:p>
          </p:txBody>
        </p:sp>
        <p:pic>
          <p:nvPicPr>
            <p:cNvPr id="25" name="Picture 24" descr="_DSC0297.jpg"/>
            <p:cNvPicPr>
              <a:picLocks noChangeAspect="1"/>
            </p:cNvPicPr>
            <p:nvPr/>
          </p:nvPicPr>
          <p:blipFill>
            <a:blip r:embed="rId7" cstate="print"/>
            <a:srcRect b="13537"/>
            <a:stretch>
              <a:fillRect/>
            </a:stretch>
          </p:blipFill>
          <p:spPr>
            <a:xfrm>
              <a:off x="17854631" y="11472164"/>
              <a:ext cx="4848416" cy="48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17783193" y="16332164"/>
              <a:ext cx="4643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dirty="0" smtClean="0"/>
                <a:t>Fig.3.</a:t>
              </a:r>
              <a:r>
                <a:rPr lang="en-GB" sz="2400" i="1" dirty="0" smtClean="0"/>
                <a:t> Cribra orbitalia</a:t>
              </a:r>
            </a:p>
            <a:p>
              <a:r>
                <a:rPr lang="ro-RO" sz="2400" dirty="0" smtClean="0"/>
                <a:t> </a:t>
              </a:r>
              <a:endParaRPr lang="en-GB" sz="2400" dirty="0"/>
            </a:p>
          </p:txBody>
        </p:sp>
        <p:pic>
          <p:nvPicPr>
            <p:cNvPr id="27" name="Picture 26" descr="_DSC0003.JPG"/>
            <p:cNvPicPr>
              <a:picLocks noChangeAspect="1"/>
            </p:cNvPicPr>
            <p:nvPr/>
          </p:nvPicPr>
          <p:blipFill>
            <a:blip r:embed="rId8" cstate="print"/>
            <a:srcRect l="5797" t="4252" b="13537"/>
            <a:stretch>
              <a:fillRect/>
            </a:stretch>
          </p:blipFill>
          <p:spPr>
            <a:xfrm>
              <a:off x="12853971" y="16936328"/>
              <a:ext cx="6959939" cy="496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28" name="Picture 27" descr="dfsdfds.jpg"/>
            <p:cNvPicPr>
              <a:picLocks noChangeAspect="1"/>
            </p:cNvPicPr>
            <p:nvPr/>
          </p:nvPicPr>
          <p:blipFill>
            <a:blip r:embed="rId9" cstate="print"/>
            <a:srcRect l="21428" b="9285"/>
            <a:stretch>
              <a:fillRect/>
            </a:stretch>
          </p:blipFill>
          <p:spPr>
            <a:xfrm>
              <a:off x="20354961" y="16832230"/>
              <a:ext cx="4908839" cy="50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29" name="Picture 28" descr="_DSC0081.JPG"/>
            <p:cNvPicPr>
              <a:picLocks noChangeAspect="1"/>
            </p:cNvPicPr>
            <p:nvPr/>
          </p:nvPicPr>
          <p:blipFill>
            <a:blip r:embed="rId10" cstate="print"/>
            <a:srcRect r="26351"/>
            <a:stretch>
              <a:fillRect/>
            </a:stretch>
          </p:blipFill>
          <p:spPr>
            <a:xfrm>
              <a:off x="22855291" y="11474380"/>
              <a:ext cx="7129389" cy="464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22926729" y="16332164"/>
              <a:ext cx="664373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dirty="0" smtClean="0"/>
                <a:t>Fig.4.  Lytic lesions on both </a:t>
              </a:r>
              <a:r>
                <a:rPr lang="ro-RO" sz="2400" i="1" dirty="0" smtClean="0"/>
                <a:t>calcanei</a:t>
              </a:r>
            </a:p>
            <a:p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853971" y="21904328"/>
              <a:ext cx="1121576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dirty="0" smtClean="0"/>
                <a:t>Fig.5. </a:t>
              </a:r>
              <a:r>
                <a:rPr lang="en-GB" sz="2400" dirty="0" smtClean="0"/>
                <a:t>DISH (Diffuse Idiopathic </a:t>
              </a:r>
              <a:r>
                <a:rPr lang="ro-RO" sz="2400" dirty="0" smtClean="0"/>
                <a:t>Skeletal Hyperostosis</a:t>
              </a:r>
              <a:r>
                <a:rPr lang="en-GB" sz="2400" dirty="0" smtClean="0"/>
                <a:t>)</a:t>
              </a:r>
              <a:endParaRPr lang="ro-RO" sz="2400" dirty="0" smtClean="0"/>
            </a:p>
            <a:p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354961" y="21904328"/>
              <a:ext cx="50720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dirty="0" smtClean="0"/>
                <a:t>Fig.6 </a:t>
              </a:r>
              <a:r>
                <a:rPr lang="en-GB" sz="2400" dirty="0" smtClean="0"/>
                <a:t>DISH (Diffuse Idiopathic</a:t>
              </a:r>
              <a:r>
                <a:rPr lang="ro-RO" sz="2400" dirty="0" smtClean="0"/>
                <a:t> Skeletal Hyperostosis</a:t>
              </a:r>
              <a:r>
                <a:rPr lang="en-GB" sz="2400" dirty="0" smtClean="0"/>
                <a:t>)</a:t>
              </a:r>
              <a:endParaRPr lang="en-GB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925409" y="22833022"/>
              <a:ext cx="16144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0" dirty="0" smtClean="0"/>
                <a:t>Considered together, these indicate nutritional stress and, most likely, </a:t>
              </a:r>
              <a:r>
                <a:rPr lang="ro-RO" sz="3200" b="1" u="sng" dirty="0" smtClean="0">
                  <a:solidFill>
                    <a:schemeClr val="accent4">
                      <a:lumMod val="50000"/>
                    </a:schemeClr>
                  </a:solidFill>
                </a:rPr>
                <a:t>diabetes mellitus</a:t>
              </a:r>
              <a:r>
                <a:rPr lang="ro-RO" sz="3200" dirty="0" smtClean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  <a:endParaRPr lang="en-GB" sz="3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23825" y="27190740"/>
          <a:ext cx="16002112" cy="66141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00264"/>
                <a:gridCol w="2714644"/>
                <a:gridCol w="6786610"/>
                <a:gridCol w="4500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Gene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SNP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Encoded</a:t>
                      </a:r>
                      <a:r>
                        <a:rPr lang="en-GB" sz="2800" baseline="0" dirty="0" smtClean="0"/>
                        <a:t> element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Associated with</a:t>
                      </a:r>
                      <a:endParaRPr lang="en-GB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GCK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rs1799884 </a:t>
                      </a:r>
                      <a:endParaRPr lang="en-US" sz="2800" kern="1200" dirty="0" smtClean="0"/>
                    </a:p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C</a:t>
                      </a:r>
                      <a:r>
                        <a:rPr lang="en-US" sz="2800" kern="1200" dirty="0" smtClean="0"/>
                        <a:t>→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C→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GB" sz="2800" kern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Glucokinase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Maturity onset diabetes</a:t>
                      </a:r>
                      <a:endParaRPr lang="en-GB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CAPN10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rs3792267</a:t>
                      </a:r>
                    </a:p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A→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Calpain 10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Insulin resistance</a:t>
                      </a:r>
                      <a:endParaRPr lang="en-GB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HNF1A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/>
                        <a:t>rs1169288</a:t>
                      </a:r>
                    </a:p>
                    <a:p>
                      <a:pPr algn="ctr"/>
                      <a:r>
                        <a:rPr lang="en-US" sz="2800" kern="1200" dirty="0" smtClean="0"/>
                        <a:t>G→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Hepatocyte nuclear factor 1A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800" dirty="0" smtClean="0"/>
                        <a:t>Maturity onset diabetes</a:t>
                      </a:r>
                      <a:endParaRPr lang="en-GB" sz="2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HNF4A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/>
                        <a:t>rs2144908</a:t>
                      </a:r>
                    </a:p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A→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GB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800" dirty="0" smtClean="0"/>
                        <a:t>Hepatocyte nuclear factor 4A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800" dirty="0" smtClean="0"/>
                        <a:t>Maturity onset diabetes</a:t>
                      </a:r>
                      <a:endParaRPr lang="en-GB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MTTL1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3243 </a:t>
                      </a:r>
                    </a:p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A→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Mithocondrially encoded tRNA leucine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Maternally inherited diabetes</a:t>
                      </a:r>
                      <a:r>
                        <a:rPr lang="ro-RO" sz="2800" baseline="0" dirty="0" smtClean="0"/>
                        <a:t> and deafness</a:t>
                      </a:r>
                      <a:endParaRPr lang="en-GB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ABCC8</a:t>
                      </a:r>
                      <a:endParaRPr lang="en-GB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/>
                        <a:t>rs725573</a:t>
                      </a:r>
                    </a:p>
                    <a:p>
                      <a:pPr algn="ctr"/>
                      <a:r>
                        <a:rPr lang="en-GB" sz="2800" dirty="0" smtClean="0"/>
                        <a:t>G→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Sulfonylurea receptor</a:t>
                      </a:r>
                      <a:r>
                        <a:rPr lang="ro-RO" sz="2800" baseline="0" dirty="0" smtClean="0"/>
                        <a:t> 1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800" dirty="0" smtClean="0"/>
                        <a:t>Maturity onset diabetes</a:t>
                      </a:r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8569011" y="40549646"/>
            <a:ext cx="10572824" cy="173664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2400" dirty="0" smtClean="0">
                <a:solidFill>
                  <a:schemeClr val="bg1"/>
                </a:solidFill>
              </a:rPr>
              <a:t>Aknowledgement: </a:t>
            </a:r>
            <a:r>
              <a:rPr lang="en-US" sz="2400" dirty="0">
                <a:solidFill>
                  <a:schemeClr val="bg1"/>
                </a:solidFill>
              </a:rPr>
              <a:t>This study was supported by funding from the project </a:t>
            </a:r>
            <a:r>
              <a:rPr lang="ro-RO" sz="2400" dirty="0">
                <a:solidFill>
                  <a:schemeClr val="bg1"/>
                </a:solidFill>
              </a:rPr>
              <a:t>Genetic Evolution: New Evidences for the Study of Interconnected Structures (GENESIS). A Biomolecular  Journey around the Carpathians from Ancient to Medieval Times. (PCCA</a:t>
            </a:r>
            <a:r>
              <a:rPr lang="en-US" sz="2400" dirty="0">
                <a:solidFill>
                  <a:schemeClr val="bg1"/>
                </a:solidFill>
              </a:rPr>
              <a:t>_1153/2011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80949" y="23547402"/>
            <a:ext cx="28718076" cy="18832495"/>
            <a:chOff x="995263" y="23547402"/>
            <a:chExt cx="28718076" cy="18832495"/>
          </a:xfrm>
        </p:grpSpPr>
        <p:sp>
          <p:nvSpPr>
            <p:cNvPr id="34" name="TextBox 33"/>
            <p:cNvSpPr txBox="1"/>
            <p:nvPr/>
          </p:nvSpPr>
          <p:spPr>
            <a:xfrm>
              <a:off x="1030982" y="23547402"/>
              <a:ext cx="2821801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5400" u="sng" dirty="0" smtClean="0"/>
                <a:t>Molecular investigations: can we confirm this diagnostic?</a:t>
              </a:r>
            </a:p>
            <a:p>
              <a:pPr algn="ctr"/>
              <a:r>
                <a:rPr lang="en-GB" sz="2000" dirty="0" smtClean="0"/>
                <a:t> </a:t>
              </a:r>
            </a:p>
            <a:p>
              <a:r>
                <a:rPr lang="en-US" sz="3200" dirty="0" smtClean="0"/>
                <a:t>This </a:t>
              </a:r>
              <a:r>
                <a:rPr lang="en-US" sz="3200" dirty="0"/>
                <a:t>is a very challenging task, because diabetes is a complex disease, which is caused by genetic factors as well as lifestyle and environmental </a:t>
              </a:r>
              <a:r>
                <a:rPr lang="en-US" sz="3200" dirty="0" smtClean="0"/>
                <a:t>factors</a:t>
              </a:r>
              <a:r>
                <a:rPr lang="ro-RO" sz="3200" dirty="0" smtClean="0"/>
                <a:t>. </a:t>
              </a:r>
              <a:endParaRPr lang="en-GB" sz="5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66701" y="25333352"/>
              <a:ext cx="1607355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3200" dirty="0" smtClean="0"/>
                <a:t>There are numerous studies that link </a:t>
              </a:r>
              <a:r>
                <a:rPr lang="en-GB" sz="3200" b="1" u="sng" dirty="0" smtClean="0">
                  <a:solidFill>
                    <a:srgbClr val="002060"/>
                  </a:solidFill>
                </a:rPr>
                <a:t>mutations</a:t>
              </a:r>
              <a:r>
                <a:rPr lang="en-GB" sz="3200" dirty="0" smtClean="0"/>
                <a:t> in a series of genes involved in metabolism with chances of developing type 2 diabetes mellitus. Detection of mutations is made by amplifying and sequencing 100-150 </a:t>
              </a:r>
              <a:r>
                <a:rPr lang="en-GB" sz="3200" dirty="0" smtClean="0"/>
                <a:t>bp</a:t>
              </a:r>
              <a:r>
                <a:rPr lang="en-GB" sz="3200" dirty="0" smtClean="0"/>
                <a:t> fragments around SNPs associated with diabetes. </a:t>
              </a:r>
            </a:p>
            <a:p>
              <a:endParaRPr lang="en-GB" sz="3200" dirty="0" smtClean="0"/>
            </a:p>
            <a:p>
              <a:endParaRPr lang="en-GB" sz="3200" dirty="0" smtClean="0"/>
            </a:p>
            <a:p>
              <a:endParaRPr lang="en-GB" sz="3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09577" y="33739882"/>
              <a:ext cx="15644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800" dirty="0" smtClean="0"/>
                <a:t>Table 1. SNPs in genes involved in glucose metabolism and insulin excretion.</a:t>
              </a:r>
              <a:endParaRPr lang="en-GB" sz="2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283259" y="25333352"/>
              <a:ext cx="114300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o-RO" sz="3200" b="1" dirty="0" smtClean="0"/>
                <a:t>FT-IR (Fourier Transform Infrared Spectroscopy)</a:t>
              </a:r>
              <a:r>
                <a:rPr lang="en-GB" sz="3200" b="1" dirty="0" smtClean="0"/>
                <a:t> : </a:t>
              </a:r>
              <a:r>
                <a:rPr lang="en-GB" sz="3200" dirty="0" smtClean="0"/>
                <a:t>A modified phosphate/carbonate ratio  could indicate a modification in the phosphate/calcium </a:t>
              </a:r>
              <a:r>
                <a:rPr lang="en-GB" sz="3200" dirty="0" smtClean="0"/>
                <a:t>balance.</a:t>
              </a:r>
              <a:endParaRPr lang="ro-RO" sz="32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6701" y="34334540"/>
              <a:ext cx="135017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3200" b="1" u="sng" dirty="0" smtClean="0">
                  <a:solidFill>
                    <a:schemeClr val="accent4">
                      <a:lumMod val="50000"/>
                    </a:schemeClr>
                  </a:solidFill>
                </a:rPr>
                <a:t>Mithocondrial DNA haplogroup</a:t>
              </a:r>
              <a:r>
                <a:rPr lang="ro-RO" sz="3200" dirty="0" smtClean="0"/>
                <a:t>: some</a:t>
              </a:r>
              <a:r>
                <a:rPr lang="en-GB" sz="3200" dirty="0" smtClean="0"/>
                <a:t> </a:t>
              </a:r>
              <a:r>
                <a:rPr lang="en-GB" sz="3200" dirty="0" smtClean="0"/>
                <a:t>haplogroups</a:t>
              </a:r>
              <a:r>
                <a:rPr lang="ro-RO" sz="3200" dirty="0" smtClean="0"/>
                <a:t> are protective against diabetes.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497573" y="35191796"/>
              <a:ext cx="1014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dirty="0" smtClean="0"/>
                <a:t>Graph 1. P/C ratio for diabetic and normal femur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211821" y="39120886"/>
              <a:ext cx="1014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dirty="0" smtClean="0"/>
                <a:t>Graph 2. Intra-individual variation of P/C ratio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66701" y="35589363"/>
              <a:ext cx="1693080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u="sng" dirty="0" smtClean="0"/>
                <a:t>Conclusion</a:t>
              </a:r>
              <a:endParaRPr lang="en-GB" sz="3200" u="sng" dirty="0" smtClean="0"/>
            </a:p>
            <a:p>
              <a:r>
                <a:rPr lang="en-GB" sz="3600" b="1" dirty="0" smtClean="0"/>
                <a:t>The aim of this study is an attempt to increase the certainty of a diabetes diagnosis in the case of the </a:t>
              </a:r>
              <a:r>
                <a:rPr lang="en-GB" sz="3600" b="1" dirty="0" smtClean="0"/>
                <a:t>Suplacu</a:t>
              </a:r>
              <a:r>
                <a:rPr lang="en-GB" sz="3600" b="1" dirty="0" smtClean="0"/>
                <a:t> de </a:t>
              </a:r>
              <a:r>
                <a:rPr lang="en-GB" sz="3600" b="1" dirty="0" smtClean="0"/>
                <a:t>Barcău</a:t>
              </a:r>
              <a:r>
                <a:rPr lang="en-GB" sz="3600" b="1" dirty="0" smtClean="0"/>
                <a:t> skeleton</a:t>
              </a:r>
              <a:r>
                <a:rPr lang="en-GB" sz="3600" dirty="0" smtClean="0"/>
                <a:t>.</a:t>
              </a:r>
              <a:endParaRPr lang="en-GB" sz="3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5263" y="38549382"/>
              <a:ext cx="16211557" cy="3830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dirty="0"/>
                <a:t>REFERENCES</a:t>
              </a:r>
            </a:p>
            <a:p>
              <a:pPr algn="just"/>
              <a:r>
                <a:rPr lang="en-GB" sz="2000" dirty="0"/>
                <a:t>[1] A. </a:t>
              </a:r>
              <a:r>
                <a:rPr lang="en-GB" sz="2000" dirty="0"/>
                <a:t>Molven</a:t>
              </a:r>
              <a:r>
                <a:rPr lang="en-GB" sz="2000" dirty="0"/>
                <a:t>, P. R </a:t>
              </a:r>
              <a:r>
                <a:rPr lang="en-GB" sz="2000" dirty="0" err="1"/>
                <a:t>Njølstad</a:t>
              </a:r>
              <a:r>
                <a:rPr lang="en-GB" sz="2000" dirty="0"/>
                <a:t>, </a:t>
              </a:r>
              <a:r>
                <a:rPr lang="en-GB" sz="2000" i="1" dirty="0"/>
                <a:t>Role of molecular genetics in transforming diagnosis of diabetes mellitus, </a:t>
              </a:r>
              <a:r>
                <a:rPr lang="en-GB" sz="2000" i="1" dirty="0" smtClean="0"/>
                <a:t>Expert Rev</a:t>
              </a:r>
              <a:r>
                <a:rPr lang="en-GB" sz="2000" i="1" dirty="0"/>
                <a:t>. Mol. </a:t>
              </a:r>
              <a:r>
                <a:rPr lang="en-GB" sz="2000" i="1" dirty="0" err="1"/>
                <a:t>Diagn</a:t>
              </a:r>
              <a:r>
                <a:rPr lang="en-GB" sz="2000" i="1" dirty="0"/>
                <a:t>. 11(3), 313–320 (2011),</a:t>
              </a:r>
            </a:p>
            <a:p>
              <a:pPr algn="just"/>
              <a:r>
                <a:rPr lang="en-GB" sz="2000" dirty="0"/>
                <a:t>[2] D. E. Kelley, J. He, E. V. </a:t>
              </a:r>
              <a:r>
                <a:rPr lang="en-GB" sz="2000" dirty="0" err="1"/>
                <a:t>Menshikova</a:t>
              </a:r>
              <a:r>
                <a:rPr lang="en-GB" sz="2000" dirty="0"/>
                <a:t>, V. B. </a:t>
              </a:r>
              <a:r>
                <a:rPr lang="en-GB" sz="2000" dirty="0" err="1"/>
                <a:t>Ritov</a:t>
              </a:r>
              <a:r>
                <a:rPr lang="en-GB" sz="2000" dirty="0"/>
                <a:t>, </a:t>
              </a:r>
              <a:r>
                <a:rPr lang="en-GB" sz="2000" i="1" dirty="0"/>
                <a:t>Dysfunction of Mitochondria in Human Skeletal </a:t>
              </a:r>
              <a:r>
                <a:rPr lang="en-GB" sz="2000" i="1" dirty="0" smtClean="0"/>
                <a:t>Muscle in </a:t>
              </a:r>
              <a:r>
                <a:rPr lang="en-GB" sz="2000" i="1" dirty="0"/>
                <a:t>Type 2 Diabetes, </a:t>
              </a:r>
              <a:r>
                <a:rPr lang="en-GB" sz="2000" i="1" dirty="0" err="1"/>
                <a:t>Diab</a:t>
              </a:r>
              <a:r>
                <a:rPr lang="en-GB" sz="2000" i="1" dirty="0"/>
                <a:t>. 51: 2944-2950 (2002).</a:t>
              </a:r>
            </a:p>
            <a:p>
              <a:pPr algn="just"/>
              <a:r>
                <a:rPr lang="en-GB" sz="2000" dirty="0"/>
                <a:t>[3] R. </a:t>
              </a:r>
              <a:r>
                <a:rPr lang="en-GB" sz="2000" dirty="0" err="1"/>
                <a:t>Sladek</a:t>
              </a:r>
              <a:r>
                <a:rPr lang="en-GB" sz="2000" dirty="0"/>
                <a:t>, G. </a:t>
              </a:r>
              <a:r>
                <a:rPr lang="en-GB" sz="2000" dirty="0" err="1"/>
                <a:t>Rocheleau</a:t>
              </a:r>
              <a:r>
                <a:rPr lang="en-GB" sz="2000" dirty="0"/>
                <a:t>, J. Rung, C. Dina, L. </a:t>
              </a:r>
              <a:r>
                <a:rPr lang="en-GB" sz="2000" dirty="0" err="1"/>
                <a:t>Shen</a:t>
              </a:r>
              <a:r>
                <a:rPr lang="en-GB" sz="2000" dirty="0"/>
                <a:t>, D. </a:t>
              </a:r>
              <a:r>
                <a:rPr lang="en-GB" sz="2000" dirty="0" err="1"/>
                <a:t>Serre</a:t>
              </a:r>
              <a:r>
                <a:rPr lang="en-GB" sz="2000" dirty="0"/>
                <a:t>, Ph. </a:t>
              </a:r>
              <a:r>
                <a:rPr lang="en-GB" sz="2000" dirty="0" err="1"/>
                <a:t>Boutin</a:t>
              </a:r>
              <a:r>
                <a:rPr lang="en-GB" sz="2000" dirty="0"/>
                <a:t>, D. Vincent, A. </a:t>
              </a:r>
              <a:r>
                <a:rPr lang="en-GB" sz="2000" dirty="0" err="1"/>
                <a:t>Belisle</a:t>
              </a:r>
              <a:r>
                <a:rPr lang="en-GB" sz="2000" dirty="0"/>
                <a:t>, </a:t>
              </a:r>
              <a:r>
                <a:rPr lang="en-GB" sz="2000" dirty="0" smtClean="0"/>
                <a:t>S. </a:t>
              </a:r>
              <a:r>
                <a:rPr lang="en-GB" sz="2000" dirty="0" err="1" smtClean="0"/>
                <a:t>Hadjadj</a:t>
              </a:r>
              <a:r>
                <a:rPr lang="en-GB" sz="2000" dirty="0"/>
                <a:t>, B. </a:t>
              </a:r>
              <a:r>
                <a:rPr lang="en-GB" sz="2000" dirty="0" err="1"/>
                <a:t>Balkau</a:t>
              </a:r>
              <a:r>
                <a:rPr lang="en-GB" sz="2000" dirty="0"/>
                <a:t>, B. </a:t>
              </a:r>
              <a:r>
                <a:rPr lang="en-GB" sz="2000" dirty="0" err="1"/>
                <a:t>Heude</a:t>
              </a:r>
              <a:r>
                <a:rPr lang="en-GB" sz="2000" dirty="0"/>
                <a:t>, G. </a:t>
              </a:r>
              <a:r>
                <a:rPr lang="en-GB" sz="2000" dirty="0" err="1"/>
                <a:t>Charpentier</a:t>
              </a:r>
              <a:r>
                <a:rPr lang="en-GB" sz="2000" dirty="0"/>
                <a:t>, T. J. Hudson, A. </a:t>
              </a:r>
              <a:r>
                <a:rPr lang="en-GB" sz="2000" dirty="0" err="1"/>
                <a:t>Montpetit</a:t>
              </a:r>
              <a:r>
                <a:rPr lang="en-GB" sz="2000" dirty="0"/>
                <a:t>, A. V. </a:t>
              </a:r>
              <a:r>
                <a:rPr lang="en-GB" sz="2000" dirty="0" err="1"/>
                <a:t>Pshezhetsky</a:t>
              </a:r>
              <a:r>
                <a:rPr lang="en-GB" sz="2000" dirty="0"/>
                <a:t>, M. </a:t>
              </a:r>
              <a:r>
                <a:rPr lang="en-GB" sz="2000" dirty="0" err="1" smtClean="0"/>
                <a:t>Prentki</a:t>
              </a:r>
              <a:r>
                <a:rPr lang="en-GB" sz="2000" dirty="0" smtClean="0"/>
                <a:t>, B</a:t>
              </a:r>
              <a:r>
                <a:rPr lang="en-GB" sz="2000" dirty="0"/>
                <a:t>. I. Posner, D. J. Balding, D. </a:t>
              </a:r>
              <a:r>
                <a:rPr lang="en-GB" sz="2000" dirty="0" err="1"/>
                <a:t>Meyre</a:t>
              </a:r>
              <a:r>
                <a:rPr lang="en-GB" sz="2000" dirty="0"/>
                <a:t>, C. </a:t>
              </a:r>
              <a:r>
                <a:rPr lang="en-GB" sz="2000" dirty="0" err="1"/>
                <a:t>Polychronakos</a:t>
              </a:r>
              <a:r>
                <a:rPr lang="en-GB" sz="2000" dirty="0"/>
                <a:t>, Ph. </a:t>
              </a:r>
              <a:r>
                <a:rPr lang="en-GB" sz="2000" dirty="0" err="1"/>
                <a:t>Froguel</a:t>
              </a:r>
              <a:r>
                <a:rPr lang="en-GB" sz="2000" dirty="0"/>
                <a:t>, </a:t>
              </a:r>
              <a:r>
                <a:rPr lang="en-GB" sz="2000" i="1" dirty="0"/>
                <a:t>A genome-wide association </a:t>
              </a:r>
              <a:r>
                <a:rPr lang="en-GB" sz="2000" i="1" dirty="0" smtClean="0"/>
                <a:t>study identifies </a:t>
              </a:r>
              <a:r>
                <a:rPr lang="en-GB" sz="2000" i="1" dirty="0"/>
                <a:t>novel risk loci for type 2 diabetes, Nature 45, 881-885(2007)</a:t>
              </a:r>
            </a:p>
            <a:p>
              <a:pPr algn="just"/>
              <a:r>
                <a:rPr lang="en-GB" sz="2000" dirty="0"/>
                <a:t>[4] T.L. </a:t>
              </a:r>
              <a:r>
                <a:rPr lang="en-GB" sz="2000" dirty="0" err="1"/>
                <a:t>Dupras</a:t>
              </a:r>
              <a:r>
                <a:rPr lang="en-GB" sz="2000" dirty="0"/>
                <a:t> , L.J. Williams, H. </a:t>
              </a:r>
              <a:r>
                <a:rPr lang="en-GB" sz="2000" dirty="0" err="1"/>
                <a:t>Willems</a:t>
              </a:r>
              <a:r>
                <a:rPr lang="en-GB" sz="2000" dirty="0"/>
                <a:t>, C. </a:t>
              </a:r>
              <a:r>
                <a:rPr lang="en-GB" sz="2000" dirty="0" err="1"/>
                <a:t>Peeters</a:t>
              </a:r>
              <a:r>
                <a:rPr lang="en-GB" sz="2000" dirty="0"/>
                <a:t>, </a:t>
              </a:r>
              <a:r>
                <a:rPr lang="en-GB" sz="2000" i="1" dirty="0"/>
                <a:t>Pathological skeletal remains from ancient Egypt: the earliest </a:t>
              </a:r>
              <a:r>
                <a:rPr lang="en-GB" sz="2000" i="1" dirty="0" smtClean="0"/>
                <a:t>case of </a:t>
              </a:r>
              <a:r>
                <a:rPr lang="en-GB" sz="2000" i="1" dirty="0"/>
                <a:t>diabetes mellitus?, </a:t>
              </a:r>
              <a:r>
                <a:rPr lang="en-GB" sz="2000" i="1" dirty="0" err="1"/>
                <a:t>Pract</a:t>
              </a:r>
              <a:r>
                <a:rPr lang="en-GB" sz="2000" i="1" dirty="0"/>
                <a:t> </a:t>
              </a:r>
              <a:r>
                <a:rPr lang="en-GB" sz="2000" i="1" dirty="0" err="1"/>
                <a:t>Diab</a:t>
              </a:r>
              <a:r>
                <a:rPr lang="en-GB" sz="2000" i="1" dirty="0"/>
                <a:t> </a:t>
              </a:r>
              <a:r>
                <a:rPr lang="en-GB" sz="2000" i="1" dirty="0" err="1"/>
                <a:t>Int</a:t>
              </a:r>
              <a:r>
                <a:rPr lang="en-GB" sz="2000" i="1" dirty="0"/>
                <a:t> 27(8), 358–363a (2010)</a:t>
              </a:r>
            </a:p>
            <a:p>
              <a:pPr algn="just"/>
              <a:r>
                <a:rPr lang="en-GB" sz="2000" dirty="0"/>
                <a:t>[5] Y. Song, T. </a:t>
              </a:r>
              <a:r>
                <a:rPr lang="en-GB" sz="2000" dirty="0" err="1"/>
                <a:t>Niu</a:t>
              </a:r>
              <a:r>
                <a:rPr lang="en-GB" sz="2000" dirty="0"/>
                <a:t>, J.E. Mason, D.J. Kwiatkowski, S. Liu, </a:t>
              </a:r>
              <a:r>
                <a:rPr lang="en-GB" sz="2000" i="1" dirty="0"/>
                <a:t>Are variants in the CAPN10 gene related to risk </a:t>
              </a:r>
              <a:r>
                <a:rPr lang="en-GB" sz="2000" i="1" dirty="0" smtClean="0"/>
                <a:t>of type </a:t>
              </a:r>
              <a:r>
                <a:rPr lang="en-GB" sz="2000" i="1" dirty="0"/>
                <a:t>2 diabetes? A quantitative assessment of population and family-based association studies. Am J </a:t>
              </a:r>
              <a:r>
                <a:rPr lang="en-GB" sz="2000" i="1" dirty="0" smtClean="0"/>
                <a:t>Hum Genet</a:t>
              </a:r>
              <a:r>
                <a:rPr lang="en-GB" sz="2000" i="1" dirty="0"/>
                <a:t>., 74(2):208-22, (2004).</a:t>
              </a:r>
            </a:p>
            <a:p>
              <a:pPr algn="just"/>
              <a:r>
                <a:rPr lang="en-GB" sz="2000" dirty="0"/>
                <a:t>[6] Boyar, H., </a:t>
              </a:r>
              <a:r>
                <a:rPr lang="en-GB" sz="2000" dirty="0" err="1"/>
                <a:t>Turan</a:t>
              </a:r>
              <a:r>
                <a:rPr lang="en-GB" sz="2000" dirty="0"/>
                <a:t>, B., &amp; </a:t>
              </a:r>
              <a:r>
                <a:rPr lang="en-GB" sz="2000" dirty="0" err="1"/>
                <a:t>Severcan</a:t>
              </a:r>
              <a:r>
                <a:rPr lang="en-GB" sz="2000" dirty="0"/>
                <a:t>, F. (2003). FTIR spectroscopic investigation of mineral structure </a:t>
              </a:r>
              <a:r>
                <a:rPr lang="en-GB" sz="2000" dirty="0" smtClean="0"/>
                <a:t>of </a:t>
              </a:r>
              <a:r>
                <a:rPr lang="en-GB" sz="2000" dirty="0" err="1" smtClean="0"/>
                <a:t>streptozotocin</a:t>
              </a:r>
              <a:r>
                <a:rPr lang="en-GB" sz="2000" dirty="0" smtClean="0"/>
                <a:t> </a:t>
              </a:r>
              <a:r>
                <a:rPr lang="en-GB" sz="2000" dirty="0"/>
                <a:t>induced diabetic rat femur and tibia. </a:t>
              </a:r>
              <a:r>
                <a:rPr lang="en-GB" sz="2000" i="1" dirty="0"/>
                <a:t>Spectroscopy, 17(2,3), 627–633</a:t>
              </a:r>
              <a:r>
                <a:rPr lang="en-GB" sz="2000" i="1" dirty="0" smtClean="0"/>
                <a:t>.</a:t>
              </a:r>
              <a:endParaRPr lang="en-GB" sz="2000" i="1" dirty="0"/>
            </a:p>
          </p:txBody>
        </p:sp>
        <p:pic>
          <p:nvPicPr>
            <p:cNvPr id="51" name="Picture 50" descr="c0an00500b-f1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354961" y="26905582"/>
              <a:ext cx="6344261" cy="450000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8783325" y="31372545"/>
              <a:ext cx="9787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Fig. 8. FT-IR Spectra for normal bone </a:t>
              </a:r>
              <a:r>
                <a:rPr lang="en-GB" sz="1400" dirty="0" smtClean="0"/>
                <a:t>(http://www.rsc.org/ej/AN/2010/c0an00500b/c0an00500b-f1.gif)</a:t>
              </a:r>
              <a:endParaRPr lang="en-GB" sz="2400" dirty="0"/>
            </a:p>
          </p:txBody>
        </p:sp>
      </p:grpSp>
      <p:graphicFrame>
        <p:nvGraphicFramePr>
          <p:cNvPr id="54" name="Chart 53"/>
          <p:cNvGraphicFramePr/>
          <p:nvPr/>
        </p:nvGraphicFramePr>
        <p:xfrm>
          <a:off x="17783193" y="35691862"/>
          <a:ext cx="11430080" cy="335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55" name="Chart 54"/>
          <p:cNvGraphicFramePr/>
          <p:nvPr/>
        </p:nvGraphicFramePr>
        <p:xfrm>
          <a:off x="17711755" y="31905648"/>
          <a:ext cx="1150151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50" name="Content Placeholder 49" descr="ici bns oficial transparent.png"/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13696254" y="0"/>
            <a:ext cx="2887467" cy="2880000"/>
          </a:xfrm>
        </p:spPr>
      </p:pic>
      <p:pic>
        <p:nvPicPr>
          <p:cNvPr id="53" name="Picture 52" descr="ubb oficial transparen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469" y="164696"/>
            <a:ext cx="288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814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Neolithic diabetes? Tentative interdisciplinary diagnosis.    Ioana Mihalache1,2, Claudia Radu1, Beatrice Kelemen1,2 1. Bioarchaeology Laboratory, Molecular Biology Center, Interdisciplinary Research Institute on Bio &amp; Nano Sciences, Babeș-Bolyai University, Cluj-Napoca, Romania 2. Faculty of Biology and Geology, Babeș-Bolyai University, Cluj Napoca, Romania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Neolithic diabetes? Tentative interdisciplinary diagnosis.</dc:title>
  <dc:creator>Ioana Mihalache</dc:creator>
  <cp:lastModifiedBy>Ioana Mihalache</cp:lastModifiedBy>
  <cp:revision>66</cp:revision>
  <dcterms:created xsi:type="dcterms:W3CDTF">2014-02-10T08:55:12Z</dcterms:created>
  <dcterms:modified xsi:type="dcterms:W3CDTF">2014-02-11T05:59:13Z</dcterms:modified>
</cp:coreProperties>
</file>